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Lst>
  <p:sldSz cx="18288000" cy="10287000"/>
  <p:notesSz cx="6858000" cy="9144000"/>
  <p:embeddedFontLst>
    <p:embeddedFont>
      <p:font typeface="Rubik" panose="020B0604020202020204" charset="-79"/>
      <p:regular r:id="rId9"/>
    </p:embeddedFont>
    <p:embeddedFont>
      <p:font typeface="Rubik Bold" panose="020B0604020202020204" charset="-79"/>
      <p:regular r:id="rId10"/>
    </p:embeddedFont>
    <p:embeddedFont>
      <p:font typeface="Rubik One" panose="02000604000000020004" pitchFamily="2" charset="-79"/>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93" y="2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0EC"/>
        </a:solidFill>
        <a:effectLst/>
      </p:bgPr>
    </p:bg>
    <p:spTree>
      <p:nvGrpSpPr>
        <p:cNvPr id="1" name=""/>
        <p:cNvGrpSpPr/>
        <p:nvPr/>
      </p:nvGrpSpPr>
      <p:grpSpPr>
        <a:xfrm>
          <a:off x="0" y="0"/>
          <a:ext cx="0" cy="0"/>
          <a:chOff x="0" y="0"/>
          <a:chExt cx="0" cy="0"/>
        </a:xfrm>
      </p:grpSpPr>
      <p:sp>
        <p:nvSpPr>
          <p:cNvPr id="2" name="Freeform 2"/>
          <p:cNvSpPr/>
          <p:nvPr/>
        </p:nvSpPr>
        <p:spPr>
          <a:xfrm>
            <a:off x="9228582" y="1028700"/>
            <a:ext cx="8030718" cy="8229600"/>
          </a:xfrm>
          <a:custGeom>
            <a:avLst/>
            <a:gdLst/>
            <a:ahLst/>
            <a:cxnLst/>
            <a:rect l="l" t="t" r="r" b="b"/>
            <a:pathLst>
              <a:path w="8030718" h="8229600">
                <a:moveTo>
                  <a:pt x="0" y="0"/>
                </a:moveTo>
                <a:lnTo>
                  <a:pt x="8030718" y="0"/>
                </a:lnTo>
                <a:lnTo>
                  <a:pt x="8030718" y="8229600"/>
                </a:lnTo>
                <a:lnTo>
                  <a:pt x="0" y="8229600"/>
                </a:lnTo>
                <a:lnTo>
                  <a:pt x="0" y="0"/>
                </a:lnTo>
                <a:close/>
              </a:path>
            </a:pathLst>
          </a:custGeom>
          <a:blipFill>
            <a:blip r:embed="rId2"/>
            <a:stretch>
              <a:fillRect/>
            </a:stretch>
          </a:blipFill>
        </p:spPr>
        <p:txBody>
          <a:bodyPr/>
          <a:lstStyle/>
          <a:p>
            <a:endParaRPr lang="es-US"/>
          </a:p>
        </p:txBody>
      </p:sp>
      <p:sp>
        <p:nvSpPr>
          <p:cNvPr id="3" name="TextBox 3"/>
          <p:cNvSpPr txBox="1"/>
          <p:nvPr/>
        </p:nvSpPr>
        <p:spPr>
          <a:xfrm>
            <a:off x="1028700" y="2951195"/>
            <a:ext cx="8586018" cy="4335405"/>
          </a:xfrm>
          <a:prstGeom prst="rect">
            <a:avLst/>
          </a:prstGeom>
        </p:spPr>
        <p:txBody>
          <a:bodyPr lIns="0" tIns="0" rIns="0" bIns="0" rtlCol="0" anchor="t">
            <a:spAutoFit/>
          </a:bodyPr>
          <a:lstStyle/>
          <a:p>
            <a:pPr algn="l">
              <a:lnSpc>
                <a:spcPts val="8448"/>
              </a:lnSpc>
            </a:pPr>
            <a:r>
              <a:rPr lang="en-US" sz="8800" dirty="0">
                <a:solidFill>
                  <a:srgbClr val="1C33BB"/>
                </a:solidFill>
                <a:latin typeface="Rubik One"/>
              </a:rPr>
              <a:t>INSIGHTS CAMPAÑA DE MARKETING -</a:t>
            </a:r>
          </a:p>
          <a:p>
            <a:pPr marL="0" lvl="0" indent="0" algn="l">
              <a:lnSpc>
                <a:spcPts val="8448"/>
              </a:lnSpc>
            </a:pPr>
            <a:r>
              <a:rPr lang="en-US" sz="8800" dirty="0">
                <a:solidFill>
                  <a:srgbClr val="1C33BB"/>
                </a:solidFill>
                <a:latin typeface="Rubik One"/>
              </a:rPr>
              <a:t>DEPÓSITOS P.</a:t>
            </a:r>
          </a:p>
        </p:txBody>
      </p:sp>
      <p:sp>
        <p:nvSpPr>
          <p:cNvPr id="4" name="TextBox 4"/>
          <p:cNvSpPr txBox="1"/>
          <p:nvPr/>
        </p:nvSpPr>
        <p:spPr>
          <a:xfrm>
            <a:off x="1028700" y="8427763"/>
            <a:ext cx="5897829" cy="1261023"/>
          </a:xfrm>
          <a:prstGeom prst="rect">
            <a:avLst/>
          </a:prstGeom>
        </p:spPr>
        <p:txBody>
          <a:bodyPr lIns="0" tIns="0" rIns="0" bIns="0" rtlCol="0" anchor="t">
            <a:spAutoFit/>
          </a:bodyPr>
          <a:lstStyle/>
          <a:p>
            <a:pPr algn="l">
              <a:lnSpc>
                <a:spcPts val="5044"/>
              </a:lnSpc>
            </a:pPr>
            <a:r>
              <a:rPr lang="en-US" sz="3603" dirty="0">
                <a:solidFill>
                  <a:srgbClr val="001A47"/>
                </a:solidFill>
                <a:latin typeface="Rubik"/>
              </a:rPr>
              <a:t>Rodrigo Sanchez Bautista</a:t>
            </a:r>
          </a:p>
          <a:p>
            <a:pPr marL="0" lvl="0" indent="0" algn="l">
              <a:lnSpc>
                <a:spcPts val="5044"/>
              </a:lnSpc>
              <a:spcBef>
                <a:spcPct val="0"/>
              </a:spcBef>
            </a:pPr>
            <a:r>
              <a:rPr lang="en-US" sz="3603" dirty="0">
                <a:solidFill>
                  <a:srgbClr val="001A47"/>
                </a:solidFill>
                <a:latin typeface="Rubik"/>
              </a:rPr>
              <a:t>Junio 2024</a:t>
            </a:r>
          </a:p>
        </p:txBody>
      </p:sp>
      <p:sp>
        <p:nvSpPr>
          <p:cNvPr id="5" name="TextBox 5"/>
          <p:cNvSpPr txBox="1"/>
          <p:nvPr/>
        </p:nvSpPr>
        <p:spPr>
          <a:xfrm>
            <a:off x="1028700" y="942975"/>
            <a:ext cx="6359893" cy="672378"/>
          </a:xfrm>
          <a:prstGeom prst="rect">
            <a:avLst/>
          </a:prstGeom>
        </p:spPr>
        <p:txBody>
          <a:bodyPr lIns="0" tIns="0" rIns="0" bIns="0" rtlCol="0" anchor="t">
            <a:spAutoFit/>
          </a:bodyPr>
          <a:lstStyle/>
          <a:p>
            <a:pPr marL="0" lvl="0" indent="0" algn="just">
              <a:lnSpc>
                <a:spcPts val="5464"/>
              </a:lnSpc>
              <a:spcBef>
                <a:spcPct val="0"/>
              </a:spcBef>
            </a:pPr>
            <a:r>
              <a:rPr lang="en-US" sz="3903" dirty="0">
                <a:solidFill>
                  <a:srgbClr val="001A47"/>
                </a:solidFill>
                <a:latin typeface="Rubik"/>
              </a:rPr>
              <a:t>Data Scientist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0EC"/>
        </a:solidFill>
        <a:effectLst/>
      </p:bgPr>
    </p:bg>
    <p:spTree>
      <p:nvGrpSpPr>
        <p:cNvPr id="1" name=""/>
        <p:cNvGrpSpPr/>
        <p:nvPr/>
      </p:nvGrpSpPr>
      <p:grpSpPr>
        <a:xfrm>
          <a:off x="0" y="0"/>
          <a:ext cx="0" cy="0"/>
          <a:chOff x="0" y="0"/>
          <a:chExt cx="0" cy="0"/>
        </a:xfrm>
      </p:grpSpPr>
      <p:sp>
        <p:nvSpPr>
          <p:cNvPr id="2" name="Freeform 2"/>
          <p:cNvSpPr/>
          <p:nvPr/>
        </p:nvSpPr>
        <p:spPr>
          <a:xfrm>
            <a:off x="15904496" y="1028700"/>
            <a:ext cx="5784723" cy="8229600"/>
          </a:xfrm>
          <a:custGeom>
            <a:avLst/>
            <a:gdLst/>
            <a:ahLst/>
            <a:cxnLst/>
            <a:rect l="l" t="t" r="r" b="b"/>
            <a:pathLst>
              <a:path w="5784723" h="8229600">
                <a:moveTo>
                  <a:pt x="0" y="0"/>
                </a:moveTo>
                <a:lnTo>
                  <a:pt x="5784723" y="0"/>
                </a:lnTo>
                <a:lnTo>
                  <a:pt x="5784723" y="8229600"/>
                </a:lnTo>
                <a:lnTo>
                  <a:pt x="0" y="8229600"/>
                </a:lnTo>
                <a:lnTo>
                  <a:pt x="0" y="0"/>
                </a:lnTo>
                <a:close/>
              </a:path>
            </a:pathLst>
          </a:custGeom>
          <a:blipFill>
            <a:blip r:embed="rId2"/>
            <a:stretch>
              <a:fillRect/>
            </a:stretch>
          </a:blipFill>
        </p:spPr>
        <p:txBody>
          <a:bodyPr/>
          <a:lstStyle/>
          <a:p>
            <a:endParaRPr lang="es-US"/>
          </a:p>
        </p:txBody>
      </p:sp>
      <p:sp>
        <p:nvSpPr>
          <p:cNvPr id="3" name="Freeform 3"/>
          <p:cNvSpPr/>
          <p:nvPr/>
        </p:nvSpPr>
        <p:spPr>
          <a:xfrm>
            <a:off x="1028700" y="1873258"/>
            <a:ext cx="14182960" cy="4148148"/>
          </a:xfrm>
          <a:custGeom>
            <a:avLst/>
            <a:gdLst/>
            <a:ahLst/>
            <a:cxnLst/>
            <a:rect l="l" t="t" r="r" b="b"/>
            <a:pathLst>
              <a:path w="14182960" h="4148148">
                <a:moveTo>
                  <a:pt x="0" y="0"/>
                </a:moveTo>
                <a:lnTo>
                  <a:pt x="14182960" y="0"/>
                </a:lnTo>
                <a:lnTo>
                  <a:pt x="14182960" y="4148148"/>
                </a:lnTo>
                <a:lnTo>
                  <a:pt x="0" y="4148148"/>
                </a:lnTo>
                <a:lnTo>
                  <a:pt x="0" y="0"/>
                </a:lnTo>
                <a:close/>
              </a:path>
            </a:pathLst>
          </a:custGeom>
          <a:blipFill>
            <a:blip r:embed="rId3"/>
            <a:stretch>
              <a:fillRect/>
            </a:stretch>
          </a:blipFill>
        </p:spPr>
        <p:txBody>
          <a:bodyPr/>
          <a:lstStyle/>
          <a:p>
            <a:endParaRPr lang="es-US"/>
          </a:p>
        </p:txBody>
      </p:sp>
      <p:sp>
        <p:nvSpPr>
          <p:cNvPr id="4" name="TextBox 4"/>
          <p:cNvSpPr txBox="1"/>
          <p:nvPr/>
        </p:nvSpPr>
        <p:spPr>
          <a:xfrm>
            <a:off x="727220" y="6524218"/>
            <a:ext cx="14885535" cy="2957743"/>
          </a:xfrm>
          <a:prstGeom prst="rect">
            <a:avLst/>
          </a:prstGeom>
        </p:spPr>
        <p:txBody>
          <a:bodyPr lIns="0" tIns="0" rIns="0" bIns="0" rtlCol="0" anchor="t">
            <a:spAutoFit/>
          </a:bodyPr>
          <a:lstStyle/>
          <a:p>
            <a:pPr marL="605263" lvl="1" indent="-302631" algn="just">
              <a:lnSpc>
                <a:spcPts val="3924"/>
              </a:lnSpc>
              <a:buFont typeface="Arial"/>
              <a:buChar char="•"/>
            </a:pPr>
            <a:r>
              <a:rPr lang="en-US" sz="2803">
                <a:solidFill>
                  <a:srgbClr val="001A47"/>
                </a:solidFill>
                <a:latin typeface="Rubik"/>
              </a:rPr>
              <a:t>Se tiene una data mixta con </a:t>
            </a:r>
            <a:r>
              <a:rPr lang="en-US" sz="2803">
                <a:solidFill>
                  <a:srgbClr val="001A47"/>
                </a:solidFill>
                <a:latin typeface="Rubik Bold"/>
              </a:rPr>
              <a:t>16 features y 1 target variable ‘y’</a:t>
            </a:r>
            <a:r>
              <a:rPr lang="en-US" sz="2803">
                <a:solidFill>
                  <a:srgbClr val="001A47"/>
                </a:solidFill>
                <a:latin typeface="Rubik"/>
              </a:rPr>
              <a:t>. En total 45 211 datos.</a:t>
            </a:r>
          </a:p>
          <a:p>
            <a:pPr marL="605263" lvl="1" indent="-302631" algn="just">
              <a:lnSpc>
                <a:spcPts val="3924"/>
              </a:lnSpc>
              <a:buFont typeface="Arial"/>
              <a:buChar char="•"/>
            </a:pPr>
            <a:r>
              <a:rPr lang="en-US" sz="2803">
                <a:solidFill>
                  <a:srgbClr val="001A47"/>
                </a:solidFill>
                <a:latin typeface="Rubik Bold"/>
              </a:rPr>
              <a:t>10 variables categóricas</a:t>
            </a:r>
            <a:r>
              <a:rPr lang="en-US" sz="2803">
                <a:solidFill>
                  <a:srgbClr val="001A47"/>
                </a:solidFill>
                <a:latin typeface="Rubik"/>
              </a:rPr>
              <a:t>: ['job', 'marital', 'education', 'default', 'housing', 'loan', 'contact', 'month', 'poutcome', 'y']</a:t>
            </a:r>
          </a:p>
          <a:p>
            <a:pPr marL="605263" lvl="1" indent="-302631" algn="just">
              <a:lnSpc>
                <a:spcPts val="3924"/>
              </a:lnSpc>
              <a:buFont typeface="Arial"/>
              <a:buChar char="•"/>
            </a:pPr>
            <a:r>
              <a:rPr lang="en-US" sz="2803">
                <a:solidFill>
                  <a:srgbClr val="001A47"/>
                </a:solidFill>
                <a:latin typeface="Rubik Bold"/>
              </a:rPr>
              <a:t>7 variables numéricas</a:t>
            </a:r>
            <a:r>
              <a:rPr lang="en-US" sz="2803">
                <a:solidFill>
                  <a:srgbClr val="001A47"/>
                </a:solidFill>
                <a:latin typeface="Rubik"/>
              </a:rPr>
              <a:t>/continuas: ['age', 'balance', 'day', 'duration', 'campaign', 'pdays', 'previous']</a:t>
            </a:r>
          </a:p>
          <a:p>
            <a:pPr algn="just">
              <a:lnSpc>
                <a:spcPts val="3924"/>
              </a:lnSpc>
            </a:pPr>
            <a:endParaRPr lang="en-US" sz="2803">
              <a:solidFill>
                <a:srgbClr val="001A47"/>
              </a:solidFill>
              <a:latin typeface="Rubik"/>
            </a:endParaRPr>
          </a:p>
        </p:txBody>
      </p:sp>
      <p:sp>
        <p:nvSpPr>
          <p:cNvPr id="5" name="TextBox 5"/>
          <p:cNvSpPr txBox="1"/>
          <p:nvPr/>
        </p:nvSpPr>
        <p:spPr>
          <a:xfrm>
            <a:off x="1028700" y="688277"/>
            <a:ext cx="9138115" cy="823722"/>
          </a:xfrm>
          <a:prstGeom prst="rect">
            <a:avLst/>
          </a:prstGeom>
        </p:spPr>
        <p:txBody>
          <a:bodyPr lIns="0" tIns="0" rIns="0" bIns="0" rtlCol="0" anchor="t">
            <a:spAutoFit/>
          </a:bodyPr>
          <a:lstStyle/>
          <a:p>
            <a:pPr marL="0" lvl="0" indent="0" algn="l">
              <a:lnSpc>
                <a:spcPts val="6143"/>
              </a:lnSpc>
              <a:spcBef>
                <a:spcPct val="0"/>
              </a:spcBef>
            </a:pPr>
            <a:r>
              <a:rPr lang="en-US" sz="6399">
                <a:solidFill>
                  <a:srgbClr val="1C33BB"/>
                </a:solidFill>
                <a:latin typeface="Rubik One"/>
              </a:rPr>
              <a:t>DATA DISPONIBLE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3F0EC"/>
        </a:solidFill>
        <a:effectLst/>
      </p:bgPr>
    </p:bg>
    <p:spTree>
      <p:nvGrpSpPr>
        <p:cNvPr id="1" name=""/>
        <p:cNvGrpSpPr/>
        <p:nvPr/>
      </p:nvGrpSpPr>
      <p:grpSpPr>
        <a:xfrm>
          <a:off x="0" y="0"/>
          <a:ext cx="0" cy="0"/>
          <a:chOff x="0" y="0"/>
          <a:chExt cx="0" cy="0"/>
        </a:xfrm>
      </p:grpSpPr>
      <p:grpSp>
        <p:nvGrpSpPr>
          <p:cNvPr id="2" name="Group 2"/>
          <p:cNvGrpSpPr/>
          <p:nvPr/>
        </p:nvGrpSpPr>
        <p:grpSpPr>
          <a:xfrm>
            <a:off x="0" y="-2356120"/>
            <a:ext cx="18288000" cy="3988340"/>
            <a:chOff x="0" y="0"/>
            <a:chExt cx="6186311" cy="1349142"/>
          </a:xfrm>
        </p:grpSpPr>
        <p:sp>
          <p:nvSpPr>
            <p:cNvPr id="3" name="Freeform 3"/>
            <p:cNvSpPr/>
            <p:nvPr/>
          </p:nvSpPr>
          <p:spPr>
            <a:xfrm>
              <a:off x="0" y="0"/>
              <a:ext cx="6186311" cy="1349142"/>
            </a:xfrm>
            <a:custGeom>
              <a:avLst/>
              <a:gdLst/>
              <a:ahLst/>
              <a:cxnLst/>
              <a:rect l="l" t="t" r="r" b="b"/>
              <a:pathLst>
                <a:path w="6186311" h="1349142">
                  <a:moveTo>
                    <a:pt x="0" y="0"/>
                  </a:moveTo>
                  <a:lnTo>
                    <a:pt x="6186311" y="0"/>
                  </a:lnTo>
                  <a:lnTo>
                    <a:pt x="6186311" y="1349142"/>
                  </a:lnTo>
                  <a:lnTo>
                    <a:pt x="0" y="1349142"/>
                  </a:lnTo>
                  <a:close/>
                </a:path>
              </a:pathLst>
            </a:custGeom>
            <a:solidFill>
              <a:srgbClr val="2D43D6"/>
            </a:solidFill>
          </p:spPr>
          <p:txBody>
            <a:bodyPr/>
            <a:lstStyle/>
            <a:p>
              <a:endParaRPr lang="es-US"/>
            </a:p>
          </p:txBody>
        </p:sp>
      </p:grpSp>
      <p:sp>
        <p:nvSpPr>
          <p:cNvPr id="4" name="Freeform 4"/>
          <p:cNvSpPr/>
          <p:nvPr/>
        </p:nvSpPr>
        <p:spPr>
          <a:xfrm>
            <a:off x="145695" y="2003695"/>
            <a:ext cx="8612909" cy="5851574"/>
          </a:xfrm>
          <a:custGeom>
            <a:avLst/>
            <a:gdLst/>
            <a:ahLst/>
            <a:cxnLst/>
            <a:rect l="l" t="t" r="r" b="b"/>
            <a:pathLst>
              <a:path w="8612909" h="5851574">
                <a:moveTo>
                  <a:pt x="0" y="0"/>
                </a:moveTo>
                <a:lnTo>
                  <a:pt x="8612909" y="0"/>
                </a:lnTo>
                <a:lnTo>
                  <a:pt x="8612909" y="5851574"/>
                </a:lnTo>
                <a:lnTo>
                  <a:pt x="0" y="5851574"/>
                </a:lnTo>
                <a:lnTo>
                  <a:pt x="0" y="0"/>
                </a:lnTo>
                <a:close/>
              </a:path>
            </a:pathLst>
          </a:custGeom>
          <a:blipFill>
            <a:blip r:embed="rId2"/>
            <a:stretch>
              <a:fillRect b="-96781"/>
            </a:stretch>
          </a:blipFill>
        </p:spPr>
        <p:txBody>
          <a:bodyPr/>
          <a:lstStyle/>
          <a:p>
            <a:endParaRPr lang="es-US"/>
          </a:p>
        </p:txBody>
      </p:sp>
      <p:sp>
        <p:nvSpPr>
          <p:cNvPr id="5" name="Freeform 5"/>
          <p:cNvSpPr/>
          <p:nvPr/>
        </p:nvSpPr>
        <p:spPr>
          <a:xfrm>
            <a:off x="8981669" y="1994170"/>
            <a:ext cx="9083228" cy="3209193"/>
          </a:xfrm>
          <a:custGeom>
            <a:avLst/>
            <a:gdLst/>
            <a:ahLst/>
            <a:cxnLst/>
            <a:rect l="l" t="t" r="r" b="b"/>
            <a:pathLst>
              <a:path w="9083228" h="3209193">
                <a:moveTo>
                  <a:pt x="0" y="0"/>
                </a:moveTo>
                <a:lnTo>
                  <a:pt x="9083227" y="0"/>
                </a:lnTo>
                <a:lnTo>
                  <a:pt x="9083227" y="3209193"/>
                </a:lnTo>
                <a:lnTo>
                  <a:pt x="0" y="3209193"/>
                </a:lnTo>
                <a:lnTo>
                  <a:pt x="0" y="0"/>
                </a:lnTo>
                <a:close/>
              </a:path>
            </a:pathLst>
          </a:custGeom>
          <a:blipFill>
            <a:blip r:embed="rId3"/>
            <a:stretch>
              <a:fillRect t="-192294" b="-86106"/>
            </a:stretch>
          </a:blipFill>
        </p:spPr>
        <p:txBody>
          <a:bodyPr/>
          <a:lstStyle/>
          <a:p>
            <a:endParaRPr lang="es-US"/>
          </a:p>
        </p:txBody>
      </p:sp>
      <p:sp>
        <p:nvSpPr>
          <p:cNvPr id="6" name="Freeform 6"/>
          <p:cNvSpPr/>
          <p:nvPr/>
        </p:nvSpPr>
        <p:spPr>
          <a:xfrm>
            <a:off x="11996794" y="5363326"/>
            <a:ext cx="4666507" cy="4666507"/>
          </a:xfrm>
          <a:custGeom>
            <a:avLst/>
            <a:gdLst/>
            <a:ahLst/>
            <a:cxnLst/>
            <a:rect l="l" t="t" r="r" b="b"/>
            <a:pathLst>
              <a:path w="4666507" h="4666507">
                <a:moveTo>
                  <a:pt x="0" y="0"/>
                </a:moveTo>
                <a:lnTo>
                  <a:pt x="4666507" y="0"/>
                </a:lnTo>
                <a:lnTo>
                  <a:pt x="4666507" y="4666506"/>
                </a:lnTo>
                <a:lnTo>
                  <a:pt x="0" y="46665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US"/>
          </a:p>
        </p:txBody>
      </p:sp>
      <p:sp>
        <p:nvSpPr>
          <p:cNvPr id="7" name="TextBox 7"/>
          <p:cNvSpPr txBox="1"/>
          <p:nvPr/>
        </p:nvSpPr>
        <p:spPr>
          <a:xfrm>
            <a:off x="2245318" y="585979"/>
            <a:ext cx="13797365" cy="499871"/>
          </a:xfrm>
          <a:prstGeom prst="rect">
            <a:avLst/>
          </a:prstGeom>
        </p:spPr>
        <p:txBody>
          <a:bodyPr lIns="0" tIns="0" rIns="0" bIns="0" rtlCol="0" anchor="t">
            <a:spAutoFit/>
          </a:bodyPr>
          <a:lstStyle/>
          <a:p>
            <a:pPr marL="0" lvl="0" indent="0" algn="ctr">
              <a:lnSpc>
                <a:spcPts val="3743"/>
              </a:lnSpc>
              <a:spcBef>
                <a:spcPct val="0"/>
              </a:spcBef>
            </a:pPr>
            <a:r>
              <a:rPr lang="en-US" sz="3899">
                <a:solidFill>
                  <a:srgbClr val="F3F0EC"/>
                </a:solidFill>
                <a:latin typeface="Rubik One"/>
              </a:rPr>
              <a:t>HISTOGRAMAS DE VARIABLES CATEGÓRICAS</a:t>
            </a:r>
          </a:p>
        </p:txBody>
      </p:sp>
      <p:sp>
        <p:nvSpPr>
          <p:cNvPr id="8" name="TextBox 8"/>
          <p:cNvSpPr txBox="1"/>
          <p:nvPr/>
        </p:nvSpPr>
        <p:spPr>
          <a:xfrm>
            <a:off x="461735" y="8063959"/>
            <a:ext cx="10115588" cy="2040803"/>
          </a:xfrm>
          <a:prstGeom prst="rect">
            <a:avLst/>
          </a:prstGeom>
        </p:spPr>
        <p:txBody>
          <a:bodyPr lIns="0" tIns="0" rIns="0" bIns="0" rtlCol="0" anchor="t">
            <a:spAutoFit/>
          </a:bodyPr>
          <a:lstStyle/>
          <a:p>
            <a:pPr marL="626852" lvl="1" indent="-313426" algn="just">
              <a:lnSpc>
                <a:spcPts val="4064"/>
              </a:lnSpc>
              <a:buFont typeface="Arial"/>
              <a:buChar char="•"/>
            </a:pPr>
            <a:r>
              <a:rPr lang="en-US" sz="2903">
                <a:solidFill>
                  <a:srgbClr val="001A47"/>
                </a:solidFill>
                <a:latin typeface="Rubik"/>
              </a:rPr>
              <a:t>Se puede ver que el target variable ‘y’ (si tienen un depósito de plazo fijo o no) tiene data desbalanceada.</a:t>
            </a:r>
          </a:p>
          <a:p>
            <a:pPr marL="626852" lvl="1" indent="-313426" algn="just">
              <a:lnSpc>
                <a:spcPts val="4064"/>
              </a:lnSpc>
              <a:buFont typeface="Arial"/>
              <a:buChar char="•"/>
            </a:pPr>
            <a:r>
              <a:rPr lang="en-US" sz="2903">
                <a:solidFill>
                  <a:srgbClr val="001A47"/>
                </a:solidFill>
                <a:latin typeface="Rubik"/>
              </a:rPr>
              <a:t>La </a:t>
            </a:r>
            <a:r>
              <a:rPr lang="en-US" sz="2903">
                <a:solidFill>
                  <a:srgbClr val="001A47"/>
                </a:solidFill>
                <a:latin typeface="Rubik Bold"/>
              </a:rPr>
              <a:t>clase ‘yes’ está muy subrepresentada</a:t>
            </a:r>
            <a:r>
              <a:rPr lang="en-US" sz="2903">
                <a:solidFill>
                  <a:srgbClr val="001A47"/>
                </a:solidFill>
                <a:latin typeface="Rubik"/>
              </a:rPr>
              <a:t>. Se procedió a aplicar SMOTENC para el oversampling.</a:t>
            </a:r>
          </a:p>
        </p:txBody>
      </p:sp>
      <p:sp>
        <p:nvSpPr>
          <p:cNvPr id="9" name="Freeform 9"/>
          <p:cNvSpPr/>
          <p:nvPr/>
        </p:nvSpPr>
        <p:spPr>
          <a:xfrm>
            <a:off x="11817312" y="5569115"/>
            <a:ext cx="5025470" cy="4254928"/>
          </a:xfrm>
          <a:custGeom>
            <a:avLst/>
            <a:gdLst/>
            <a:ahLst/>
            <a:cxnLst/>
            <a:rect l="l" t="t" r="r" b="b"/>
            <a:pathLst>
              <a:path w="5025470" h="4254928">
                <a:moveTo>
                  <a:pt x="0" y="0"/>
                </a:moveTo>
                <a:lnTo>
                  <a:pt x="5025470" y="0"/>
                </a:lnTo>
                <a:lnTo>
                  <a:pt x="5025470" y="4254928"/>
                </a:lnTo>
                <a:lnTo>
                  <a:pt x="0" y="4254928"/>
                </a:lnTo>
                <a:lnTo>
                  <a:pt x="0" y="0"/>
                </a:lnTo>
                <a:close/>
              </a:path>
            </a:pathLst>
          </a:custGeom>
          <a:blipFill>
            <a:blip r:embed="rId3"/>
            <a:stretch>
              <a:fillRect t="-343290" r="-180735"/>
            </a:stretch>
          </a:blipFill>
        </p:spPr>
        <p:txBody>
          <a:bodyPr/>
          <a:lstStyle/>
          <a:p>
            <a:endParaRPr lang="es-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0EC"/>
        </a:solidFill>
        <a:effectLst/>
      </p:bgPr>
    </p:bg>
    <p:spTree>
      <p:nvGrpSpPr>
        <p:cNvPr id="1" name=""/>
        <p:cNvGrpSpPr/>
        <p:nvPr/>
      </p:nvGrpSpPr>
      <p:grpSpPr>
        <a:xfrm>
          <a:off x="0" y="0"/>
          <a:ext cx="0" cy="0"/>
          <a:chOff x="0" y="0"/>
          <a:chExt cx="0" cy="0"/>
        </a:xfrm>
      </p:grpSpPr>
      <p:grpSp>
        <p:nvGrpSpPr>
          <p:cNvPr id="2" name="Group 2"/>
          <p:cNvGrpSpPr/>
          <p:nvPr/>
        </p:nvGrpSpPr>
        <p:grpSpPr>
          <a:xfrm>
            <a:off x="0" y="-2336242"/>
            <a:ext cx="18288000" cy="3988340"/>
            <a:chOff x="0" y="0"/>
            <a:chExt cx="6186311" cy="1349142"/>
          </a:xfrm>
        </p:grpSpPr>
        <p:sp>
          <p:nvSpPr>
            <p:cNvPr id="3" name="Freeform 3"/>
            <p:cNvSpPr/>
            <p:nvPr/>
          </p:nvSpPr>
          <p:spPr>
            <a:xfrm>
              <a:off x="0" y="0"/>
              <a:ext cx="6186311" cy="1349142"/>
            </a:xfrm>
            <a:custGeom>
              <a:avLst/>
              <a:gdLst/>
              <a:ahLst/>
              <a:cxnLst/>
              <a:rect l="l" t="t" r="r" b="b"/>
              <a:pathLst>
                <a:path w="6186311" h="1349142">
                  <a:moveTo>
                    <a:pt x="0" y="0"/>
                  </a:moveTo>
                  <a:lnTo>
                    <a:pt x="6186311" y="0"/>
                  </a:lnTo>
                  <a:lnTo>
                    <a:pt x="6186311" y="1349142"/>
                  </a:lnTo>
                  <a:lnTo>
                    <a:pt x="0" y="1349142"/>
                  </a:lnTo>
                  <a:close/>
                </a:path>
              </a:pathLst>
            </a:custGeom>
            <a:solidFill>
              <a:srgbClr val="2D43D6"/>
            </a:solidFill>
          </p:spPr>
          <p:txBody>
            <a:bodyPr/>
            <a:lstStyle/>
            <a:p>
              <a:endParaRPr lang="es-US"/>
            </a:p>
          </p:txBody>
        </p:sp>
      </p:grpSp>
      <p:sp>
        <p:nvSpPr>
          <p:cNvPr id="4" name="Freeform 4"/>
          <p:cNvSpPr/>
          <p:nvPr/>
        </p:nvSpPr>
        <p:spPr>
          <a:xfrm>
            <a:off x="942975" y="3505091"/>
            <a:ext cx="4116335" cy="3326114"/>
          </a:xfrm>
          <a:custGeom>
            <a:avLst/>
            <a:gdLst/>
            <a:ahLst/>
            <a:cxnLst/>
            <a:rect l="l" t="t" r="r" b="b"/>
            <a:pathLst>
              <a:path w="4116335" h="3326114">
                <a:moveTo>
                  <a:pt x="0" y="0"/>
                </a:moveTo>
                <a:lnTo>
                  <a:pt x="4116335" y="0"/>
                </a:lnTo>
                <a:lnTo>
                  <a:pt x="4116335" y="3326114"/>
                </a:lnTo>
                <a:lnTo>
                  <a:pt x="0" y="3326114"/>
                </a:lnTo>
                <a:lnTo>
                  <a:pt x="0" y="0"/>
                </a:lnTo>
                <a:close/>
              </a:path>
            </a:pathLst>
          </a:custGeom>
          <a:blipFill>
            <a:blip r:embed="rId2"/>
            <a:stretch>
              <a:fillRect/>
            </a:stretch>
          </a:blipFill>
        </p:spPr>
        <p:txBody>
          <a:bodyPr/>
          <a:lstStyle/>
          <a:p>
            <a:endParaRPr lang="es-US"/>
          </a:p>
        </p:txBody>
      </p:sp>
      <p:sp>
        <p:nvSpPr>
          <p:cNvPr id="5" name="TextBox 5"/>
          <p:cNvSpPr txBox="1"/>
          <p:nvPr/>
        </p:nvSpPr>
        <p:spPr>
          <a:xfrm>
            <a:off x="2245318" y="585979"/>
            <a:ext cx="13797365" cy="499871"/>
          </a:xfrm>
          <a:prstGeom prst="rect">
            <a:avLst/>
          </a:prstGeom>
        </p:spPr>
        <p:txBody>
          <a:bodyPr lIns="0" tIns="0" rIns="0" bIns="0" rtlCol="0" anchor="t">
            <a:spAutoFit/>
          </a:bodyPr>
          <a:lstStyle/>
          <a:p>
            <a:pPr marL="0" lvl="0" indent="0" algn="ctr">
              <a:lnSpc>
                <a:spcPts val="3743"/>
              </a:lnSpc>
              <a:spcBef>
                <a:spcPct val="0"/>
              </a:spcBef>
            </a:pPr>
            <a:r>
              <a:rPr lang="en-US" sz="3899">
                <a:solidFill>
                  <a:srgbClr val="F3F0EC"/>
                </a:solidFill>
                <a:latin typeface="Rubik One"/>
              </a:rPr>
              <a:t>ANÁLISIS DE DOS VARIABLES</a:t>
            </a:r>
          </a:p>
        </p:txBody>
      </p:sp>
      <p:sp>
        <p:nvSpPr>
          <p:cNvPr id="6" name="TextBox 6"/>
          <p:cNvSpPr txBox="1"/>
          <p:nvPr/>
        </p:nvSpPr>
        <p:spPr>
          <a:xfrm>
            <a:off x="662702" y="1972288"/>
            <a:ext cx="17098328" cy="1109258"/>
          </a:xfrm>
          <a:prstGeom prst="rect">
            <a:avLst/>
          </a:prstGeom>
        </p:spPr>
        <p:txBody>
          <a:bodyPr lIns="0" tIns="0" rIns="0" bIns="0" rtlCol="0" anchor="t">
            <a:spAutoFit/>
          </a:bodyPr>
          <a:lstStyle/>
          <a:p>
            <a:pPr algn="l">
              <a:lnSpc>
                <a:spcPts val="4484"/>
              </a:lnSpc>
            </a:pPr>
            <a:r>
              <a:rPr lang="en-US" sz="3203">
                <a:solidFill>
                  <a:srgbClr val="001A47"/>
                </a:solidFill>
                <a:latin typeface="Rubik"/>
              </a:rPr>
              <a:t>Gracias a tablas de contingencia y test de independencia Chi-square sabemos, antes de entrenar el modelo, que las variables que guardan cierta relación con el target ‘y’ son:</a:t>
            </a:r>
          </a:p>
        </p:txBody>
      </p:sp>
      <p:sp>
        <p:nvSpPr>
          <p:cNvPr id="7" name="TextBox 7"/>
          <p:cNvSpPr txBox="1"/>
          <p:nvPr/>
        </p:nvSpPr>
        <p:spPr>
          <a:xfrm>
            <a:off x="5726304" y="3428891"/>
            <a:ext cx="11220730" cy="1735368"/>
          </a:xfrm>
          <a:prstGeom prst="rect">
            <a:avLst/>
          </a:prstGeom>
        </p:spPr>
        <p:txBody>
          <a:bodyPr lIns="0" tIns="0" rIns="0" bIns="0" rtlCol="0" anchor="t">
            <a:spAutoFit/>
          </a:bodyPr>
          <a:lstStyle/>
          <a:p>
            <a:pPr marL="713210" lvl="1" indent="-356605" algn="l">
              <a:lnSpc>
                <a:spcPts val="4624"/>
              </a:lnSpc>
              <a:buFont typeface="Arial"/>
              <a:buChar char="•"/>
            </a:pPr>
            <a:r>
              <a:rPr lang="en-US" sz="3303">
                <a:solidFill>
                  <a:srgbClr val="001A47"/>
                </a:solidFill>
                <a:latin typeface="Rubik"/>
              </a:rPr>
              <a:t>housing: si tienen una hipoteca (yes or no)</a:t>
            </a:r>
          </a:p>
          <a:p>
            <a:pPr marL="713210" lvl="1" indent="-356605" algn="l">
              <a:lnSpc>
                <a:spcPts val="4624"/>
              </a:lnSpc>
              <a:buFont typeface="Arial"/>
              <a:buChar char="•"/>
            </a:pPr>
            <a:r>
              <a:rPr lang="en-US" sz="3303" u="none">
                <a:solidFill>
                  <a:srgbClr val="001A47"/>
                </a:solidFill>
                <a:latin typeface="Rubik"/>
              </a:rPr>
              <a:t>loan: si tienen un préstamos (yes or no)</a:t>
            </a:r>
          </a:p>
          <a:p>
            <a:pPr marL="713210" lvl="1" indent="-356605" algn="l">
              <a:lnSpc>
                <a:spcPts val="4624"/>
              </a:lnSpc>
              <a:buFont typeface="Arial"/>
              <a:buChar char="•"/>
            </a:pPr>
            <a:r>
              <a:rPr lang="en-US" sz="3303" u="none">
                <a:solidFill>
                  <a:srgbClr val="001A47"/>
                </a:solidFill>
                <a:latin typeface="Rubik"/>
              </a:rPr>
              <a:t>Otras variables pero con mayor probabilidad de error.</a:t>
            </a:r>
          </a:p>
        </p:txBody>
      </p:sp>
      <p:sp>
        <p:nvSpPr>
          <p:cNvPr id="8" name="TextBox 8"/>
          <p:cNvSpPr txBox="1"/>
          <p:nvPr/>
        </p:nvSpPr>
        <p:spPr>
          <a:xfrm>
            <a:off x="942975" y="7155055"/>
            <a:ext cx="16818055" cy="3245398"/>
          </a:xfrm>
          <a:prstGeom prst="rect">
            <a:avLst/>
          </a:prstGeom>
        </p:spPr>
        <p:txBody>
          <a:bodyPr lIns="0" tIns="0" rIns="0" bIns="0" rtlCol="0" anchor="t">
            <a:spAutoFit/>
          </a:bodyPr>
          <a:lstStyle/>
          <a:p>
            <a:pPr algn="l">
              <a:lnSpc>
                <a:spcPts val="4344"/>
              </a:lnSpc>
            </a:pPr>
            <a:r>
              <a:rPr lang="en-US" sz="3103">
                <a:solidFill>
                  <a:srgbClr val="001A47"/>
                </a:solidFill>
                <a:latin typeface="Rubik Bold"/>
              </a:rPr>
              <a:t>Principales hallazgos previos al entrenamiento:</a:t>
            </a:r>
          </a:p>
          <a:p>
            <a:pPr marL="670031" lvl="1" indent="-335016" algn="l">
              <a:lnSpc>
                <a:spcPts val="4344"/>
              </a:lnSpc>
              <a:buFont typeface="Arial"/>
              <a:buChar char="•"/>
            </a:pPr>
            <a:r>
              <a:rPr lang="en-US" sz="3103">
                <a:solidFill>
                  <a:srgbClr val="001A47"/>
                </a:solidFill>
                <a:latin typeface="Rubik"/>
              </a:rPr>
              <a:t>El 92.3% de personas con una hipoteca o `housing`, no tienen un depósito de plazo fijo.</a:t>
            </a:r>
          </a:p>
          <a:p>
            <a:pPr marL="670031" lvl="1" indent="-335016" algn="l">
              <a:lnSpc>
                <a:spcPts val="4344"/>
              </a:lnSpc>
              <a:buFont typeface="Arial"/>
              <a:buChar char="•"/>
            </a:pPr>
            <a:r>
              <a:rPr lang="en-US" sz="3103">
                <a:solidFill>
                  <a:srgbClr val="001A47"/>
                </a:solidFill>
                <a:latin typeface="Rubik"/>
              </a:rPr>
              <a:t>El 87.3% de personas sin préstamo o `loan`, no tienen un depósito de plazo fijo.</a:t>
            </a:r>
          </a:p>
          <a:p>
            <a:pPr marL="670031" lvl="1" indent="-335016" algn="l">
              <a:lnSpc>
                <a:spcPts val="4344"/>
              </a:lnSpc>
              <a:buFont typeface="Arial"/>
              <a:buChar char="•"/>
            </a:pPr>
            <a:r>
              <a:rPr lang="en-US" sz="3103">
                <a:solidFill>
                  <a:srgbClr val="001A47"/>
                </a:solidFill>
                <a:latin typeface="Rubik"/>
              </a:rPr>
              <a:t>El 89.9% de personas casadas no cuentan con un depósito de plazo fijo.</a:t>
            </a:r>
          </a:p>
          <a:p>
            <a:pPr marL="670031" lvl="1" indent="-335016" algn="l">
              <a:lnSpc>
                <a:spcPts val="4344"/>
              </a:lnSpc>
              <a:buFont typeface="Arial"/>
              <a:buChar char="•"/>
            </a:pPr>
            <a:r>
              <a:rPr lang="en-US" sz="3103">
                <a:solidFill>
                  <a:srgbClr val="001A47"/>
                </a:solidFill>
                <a:latin typeface="Rubik"/>
              </a:rPr>
              <a:t>Tener más educación no conlleva a tener un depósito de plazo fijo.</a:t>
            </a:r>
          </a:p>
          <a:p>
            <a:pPr algn="l">
              <a:lnSpc>
                <a:spcPts val="4344"/>
              </a:lnSpc>
            </a:pPr>
            <a:endParaRPr lang="en-US" sz="3103">
              <a:solidFill>
                <a:srgbClr val="001A47"/>
              </a:solidFill>
              <a:latin typeface="Rubik"/>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3F0EC"/>
        </a:solidFill>
        <a:effectLst/>
      </p:bgPr>
    </p:bg>
    <p:spTree>
      <p:nvGrpSpPr>
        <p:cNvPr id="1" name=""/>
        <p:cNvGrpSpPr/>
        <p:nvPr/>
      </p:nvGrpSpPr>
      <p:grpSpPr>
        <a:xfrm>
          <a:off x="0" y="0"/>
          <a:ext cx="0" cy="0"/>
          <a:chOff x="0" y="0"/>
          <a:chExt cx="0" cy="0"/>
        </a:xfrm>
      </p:grpSpPr>
      <p:grpSp>
        <p:nvGrpSpPr>
          <p:cNvPr id="2" name="Group 2"/>
          <p:cNvGrpSpPr/>
          <p:nvPr/>
        </p:nvGrpSpPr>
        <p:grpSpPr>
          <a:xfrm>
            <a:off x="0" y="-2336242"/>
            <a:ext cx="18288000" cy="3988340"/>
            <a:chOff x="0" y="0"/>
            <a:chExt cx="6186311" cy="1349142"/>
          </a:xfrm>
        </p:grpSpPr>
        <p:sp>
          <p:nvSpPr>
            <p:cNvPr id="3" name="Freeform 3"/>
            <p:cNvSpPr/>
            <p:nvPr/>
          </p:nvSpPr>
          <p:spPr>
            <a:xfrm>
              <a:off x="0" y="0"/>
              <a:ext cx="6186311" cy="1349142"/>
            </a:xfrm>
            <a:custGeom>
              <a:avLst/>
              <a:gdLst/>
              <a:ahLst/>
              <a:cxnLst/>
              <a:rect l="l" t="t" r="r" b="b"/>
              <a:pathLst>
                <a:path w="6186311" h="1349142">
                  <a:moveTo>
                    <a:pt x="0" y="0"/>
                  </a:moveTo>
                  <a:lnTo>
                    <a:pt x="6186311" y="0"/>
                  </a:lnTo>
                  <a:lnTo>
                    <a:pt x="6186311" y="1349142"/>
                  </a:lnTo>
                  <a:lnTo>
                    <a:pt x="0" y="1349142"/>
                  </a:lnTo>
                  <a:close/>
                </a:path>
              </a:pathLst>
            </a:custGeom>
            <a:solidFill>
              <a:srgbClr val="2D43D6"/>
            </a:solidFill>
          </p:spPr>
          <p:txBody>
            <a:bodyPr/>
            <a:lstStyle/>
            <a:p>
              <a:endParaRPr lang="es-US"/>
            </a:p>
          </p:txBody>
        </p:sp>
      </p:grpSp>
      <p:sp>
        <p:nvSpPr>
          <p:cNvPr id="4" name="Freeform 4"/>
          <p:cNvSpPr/>
          <p:nvPr/>
        </p:nvSpPr>
        <p:spPr>
          <a:xfrm>
            <a:off x="662702" y="7219705"/>
            <a:ext cx="4529556" cy="1575908"/>
          </a:xfrm>
          <a:custGeom>
            <a:avLst/>
            <a:gdLst/>
            <a:ahLst/>
            <a:cxnLst/>
            <a:rect l="l" t="t" r="r" b="b"/>
            <a:pathLst>
              <a:path w="4529556" h="1575908">
                <a:moveTo>
                  <a:pt x="0" y="0"/>
                </a:moveTo>
                <a:lnTo>
                  <a:pt x="4529556" y="0"/>
                </a:lnTo>
                <a:lnTo>
                  <a:pt x="4529556" y="1575908"/>
                </a:lnTo>
                <a:lnTo>
                  <a:pt x="0" y="1575908"/>
                </a:lnTo>
                <a:lnTo>
                  <a:pt x="0" y="0"/>
                </a:lnTo>
                <a:close/>
              </a:path>
            </a:pathLst>
          </a:custGeom>
          <a:blipFill>
            <a:blip r:embed="rId2"/>
            <a:stretch>
              <a:fillRect/>
            </a:stretch>
          </a:blipFill>
        </p:spPr>
        <p:txBody>
          <a:bodyPr/>
          <a:lstStyle/>
          <a:p>
            <a:endParaRPr lang="es-US"/>
          </a:p>
        </p:txBody>
      </p:sp>
      <p:sp>
        <p:nvSpPr>
          <p:cNvPr id="5" name="TextBox 5"/>
          <p:cNvSpPr txBox="1"/>
          <p:nvPr/>
        </p:nvSpPr>
        <p:spPr>
          <a:xfrm>
            <a:off x="2245318" y="585979"/>
            <a:ext cx="13797365" cy="499871"/>
          </a:xfrm>
          <a:prstGeom prst="rect">
            <a:avLst/>
          </a:prstGeom>
        </p:spPr>
        <p:txBody>
          <a:bodyPr lIns="0" tIns="0" rIns="0" bIns="0" rtlCol="0" anchor="t">
            <a:spAutoFit/>
          </a:bodyPr>
          <a:lstStyle/>
          <a:p>
            <a:pPr marL="0" lvl="0" indent="0" algn="ctr">
              <a:lnSpc>
                <a:spcPts val="3743"/>
              </a:lnSpc>
              <a:spcBef>
                <a:spcPct val="0"/>
              </a:spcBef>
            </a:pPr>
            <a:r>
              <a:rPr lang="en-US" sz="3899">
                <a:solidFill>
                  <a:srgbClr val="F3F0EC"/>
                </a:solidFill>
                <a:latin typeface="Rubik One"/>
              </a:rPr>
              <a:t>ELECCIÓN DE MODELO: XGBOOST</a:t>
            </a:r>
          </a:p>
        </p:txBody>
      </p:sp>
      <p:sp>
        <p:nvSpPr>
          <p:cNvPr id="6" name="TextBox 6"/>
          <p:cNvSpPr txBox="1"/>
          <p:nvPr/>
        </p:nvSpPr>
        <p:spPr>
          <a:xfrm>
            <a:off x="662702" y="1972288"/>
            <a:ext cx="17098328" cy="1616623"/>
          </a:xfrm>
          <a:prstGeom prst="rect">
            <a:avLst/>
          </a:prstGeom>
        </p:spPr>
        <p:txBody>
          <a:bodyPr lIns="0" tIns="0" rIns="0" bIns="0" rtlCol="0" anchor="t">
            <a:spAutoFit/>
          </a:bodyPr>
          <a:lstStyle/>
          <a:p>
            <a:pPr algn="just">
              <a:lnSpc>
                <a:spcPts val="4344"/>
              </a:lnSpc>
            </a:pPr>
            <a:r>
              <a:rPr lang="en-US" sz="3103">
                <a:solidFill>
                  <a:srgbClr val="001A47"/>
                </a:solidFill>
                <a:latin typeface="Rubik"/>
              </a:rPr>
              <a:t>Se sabe que XGBoost es uno de los mejores modelos disponibles para problemas de clasificación, además sus resultados son interpretables, lo que permite guiar las decisiones. Este modelo obtuvo los mejores resultados.</a:t>
            </a:r>
          </a:p>
        </p:txBody>
      </p:sp>
      <p:sp>
        <p:nvSpPr>
          <p:cNvPr id="7" name="TextBox 7"/>
          <p:cNvSpPr txBox="1"/>
          <p:nvPr/>
        </p:nvSpPr>
        <p:spPr>
          <a:xfrm>
            <a:off x="662702" y="4281696"/>
            <a:ext cx="4461072" cy="2040803"/>
          </a:xfrm>
          <a:prstGeom prst="rect">
            <a:avLst/>
          </a:prstGeom>
        </p:spPr>
        <p:txBody>
          <a:bodyPr lIns="0" tIns="0" rIns="0" bIns="0" rtlCol="0" anchor="t">
            <a:spAutoFit/>
          </a:bodyPr>
          <a:lstStyle/>
          <a:p>
            <a:pPr marL="626852" lvl="1" indent="-313426" algn="l">
              <a:lnSpc>
                <a:spcPts val="4064"/>
              </a:lnSpc>
              <a:buFont typeface="Arial"/>
              <a:buChar char="•"/>
            </a:pPr>
            <a:r>
              <a:rPr lang="en-US" sz="2903">
                <a:solidFill>
                  <a:srgbClr val="001A47"/>
                </a:solidFill>
                <a:latin typeface="Rubik"/>
              </a:rPr>
              <a:t>Accuracy: 88.2% </a:t>
            </a:r>
          </a:p>
          <a:p>
            <a:pPr marL="626852" lvl="1" indent="-313426" algn="l">
              <a:lnSpc>
                <a:spcPts val="4064"/>
              </a:lnSpc>
              <a:buFont typeface="Arial"/>
              <a:buChar char="•"/>
            </a:pPr>
            <a:r>
              <a:rPr lang="en-US" sz="2903">
                <a:solidFill>
                  <a:srgbClr val="001A47"/>
                </a:solidFill>
                <a:latin typeface="Rubik"/>
              </a:rPr>
              <a:t>Precision: 49.7% </a:t>
            </a:r>
          </a:p>
          <a:p>
            <a:pPr marL="626852" lvl="1" indent="-313426" algn="l">
              <a:lnSpc>
                <a:spcPts val="4064"/>
              </a:lnSpc>
              <a:buFont typeface="Arial"/>
              <a:buChar char="•"/>
            </a:pPr>
            <a:r>
              <a:rPr lang="en-US" sz="2903">
                <a:solidFill>
                  <a:srgbClr val="001A47"/>
                </a:solidFill>
                <a:latin typeface="Rubik Bold"/>
              </a:rPr>
              <a:t>Recall: 70.8% </a:t>
            </a:r>
          </a:p>
          <a:p>
            <a:pPr marL="626852" lvl="1" indent="-313426" algn="l">
              <a:lnSpc>
                <a:spcPts val="4064"/>
              </a:lnSpc>
              <a:buFont typeface="Arial"/>
              <a:buChar char="•"/>
            </a:pPr>
            <a:r>
              <a:rPr lang="en-US" sz="2903">
                <a:solidFill>
                  <a:srgbClr val="001A47"/>
                </a:solidFill>
                <a:latin typeface="Rubik"/>
              </a:rPr>
              <a:t>F1 Score: 58.4%</a:t>
            </a:r>
          </a:p>
        </p:txBody>
      </p:sp>
      <p:sp>
        <p:nvSpPr>
          <p:cNvPr id="8" name="TextBox 8"/>
          <p:cNvSpPr txBox="1"/>
          <p:nvPr/>
        </p:nvSpPr>
        <p:spPr>
          <a:xfrm>
            <a:off x="5123774" y="4253121"/>
            <a:ext cx="12345076" cy="5126903"/>
          </a:xfrm>
          <a:prstGeom prst="rect">
            <a:avLst/>
          </a:prstGeom>
        </p:spPr>
        <p:txBody>
          <a:bodyPr lIns="0" tIns="0" rIns="0" bIns="0" rtlCol="0" anchor="t">
            <a:spAutoFit/>
          </a:bodyPr>
          <a:lstStyle/>
          <a:p>
            <a:pPr marL="626852" lvl="1" indent="-313426" algn="just">
              <a:lnSpc>
                <a:spcPts val="4064"/>
              </a:lnSpc>
              <a:buFont typeface="Arial"/>
              <a:buChar char="•"/>
            </a:pPr>
            <a:r>
              <a:rPr lang="en-US" sz="2903">
                <a:solidFill>
                  <a:srgbClr val="001A47"/>
                </a:solidFill>
                <a:latin typeface="Rubik"/>
              </a:rPr>
              <a:t>La </a:t>
            </a:r>
            <a:r>
              <a:rPr lang="en-US" sz="2903">
                <a:solidFill>
                  <a:srgbClr val="001A47"/>
                </a:solidFill>
                <a:latin typeface="Rubik Bold"/>
              </a:rPr>
              <a:t>métrica de importancia es Recall</a:t>
            </a:r>
            <a:r>
              <a:rPr lang="en-US" sz="2903">
                <a:solidFill>
                  <a:srgbClr val="001A47"/>
                </a:solidFill>
                <a:latin typeface="Rubik"/>
              </a:rPr>
              <a:t> = TP/(TP + FN), de esta forma nos enfocamos en </a:t>
            </a:r>
            <a:r>
              <a:rPr lang="en-US" sz="2903">
                <a:solidFill>
                  <a:srgbClr val="001A47"/>
                </a:solidFill>
                <a:latin typeface="Rubik Bold"/>
              </a:rPr>
              <a:t>detectar cuando la persona sí va adquirir un depósito, para no perder oportunidad de venta muy probable.</a:t>
            </a:r>
          </a:p>
          <a:p>
            <a:pPr algn="just">
              <a:lnSpc>
                <a:spcPts val="4064"/>
              </a:lnSpc>
            </a:pPr>
            <a:endParaRPr lang="en-US" sz="2903">
              <a:solidFill>
                <a:srgbClr val="001A47"/>
              </a:solidFill>
              <a:latin typeface="Rubik Bold"/>
            </a:endParaRPr>
          </a:p>
          <a:p>
            <a:pPr marL="626852" lvl="1" indent="-313426" algn="just">
              <a:lnSpc>
                <a:spcPts val="4064"/>
              </a:lnSpc>
              <a:buFont typeface="Arial"/>
              <a:buChar char="•"/>
            </a:pPr>
            <a:r>
              <a:rPr lang="en-US" sz="2903">
                <a:solidFill>
                  <a:srgbClr val="001A47"/>
                </a:solidFill>
                <a:latin typeface="Rubik"/>
                <a:ea typeface="Rubik"/>
              </a:rPr>
              <a:t>Precision  no toma en cuenta FN, pero si FP. Predice que hay personas que van a tener un depósito cuando probablemente no lo van a tener. ➡️ Chance de que se les pueda convencer ya que el algoritmo cree que sus características son similares a las personas que sí realizan un depósito de plazo fijo.</a:t>
            </a:r>
          </a:p>
          <a:p>
            <a:pPr algn="just">
              <a:lnSpc>
                <a:spcPts val="4064"/>
              </a:lnSpc>
            </a:pPr>
            <a:endParaRPr lang="en-US" sz="2903">
              <a:solidFill>
                <a:srgbClr val="001A47"/>
              </a:solidFill>
              <a:latin typeface="Rubik"/>
              <a:ea typeface="Rubik"/>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3F0EC"/>
        </a:solidFill>
        <a:effectLst/>
      </p:bgPr>
    </p:bg>
    <p:spTree>
      <p:nvGrpSpPr>
        <p:cNvPr id="1" name=""/>
        <p:cNvGrpSpPr/>
        <p:nvPr/>
      </p:nvGrpSpPr>
      <p:grpSpPr>
        <a:xfrm>
          <a:off x="0" y="0"/>
          <a:ext cx="0" cy="0"/>
          <a:chOff x="0" y="0"/>
          <a:chExt cx="0" cy="0"/>
        </a:xfrm>
      </p:grpSpPr>
      <p:grpSp>
        <p:nvGrpSpPr>
          <p:cNvPr id="2" name="Group 2"/>
          <p:cNvGrpSpPr/>
          <p:nvPr/>
        </p:nvGrpSpPr>
        <p:grpSpPr>
          <a:xfrm>
            <a:off x="0" y="-2336242"/>
            <a:ext cx="18288000" cy="3988340"/>
            <a:chOff x="0" y="0"/>
            <a:chExt cx="6186311" cy="1349142"/>
          </a:xfrm>
        </p:grpSpPr>
        <p:sp>
          <p:nvSpPr>
            <p:cNvPr id="3" name="Freeform 3"/>
            <p:cNvSpPr/>
            <p:nvPr/>
          </p:nvSpPr>
          <p:spPr>
            <a:xfrm>
              <a:off x="0" y="0"/>
              <a:ext cx="6186311" cy="1349142"/>
            </a:xfrm>
            <a:custGeom>
              <a:avLst/>
              <a:gdLst/>
              <a:ahLst/>
              <a:cxnLst/>
              <a:rect l="l" t="t" r="r" b="b"/>
              <a:pathLst>
                <a:path w="6186311" h="1349142">
                  <a:moveTo>
                    <a:pt x="0" y="0"/>
                  </a:moveTo>
                  <a:lnTo>
                    <a:pt x="6186311" y="0"/>
                  </a:lnTo>
                  <a:lnTo>
                    <a:pt x="6186311" y="1349142"/>
                  </a:lnTo>
                  <a:lnTo>
                    <a:pt x="0" y="1349142"/>
                  </a:lnTo>
                  <a:close/>
                </a:path>
              </a:pathLst>
            </a:custGeom>
            <a:solidFill>
              <a:srgbClr val="2D43D6"/>
            </a:solidFill>
          </p:spPr>
          <p:txBody>
            <a:bodyPr/>
            <a:lstStyle/>
            <a:p>
              <a:endParaRPr lang="es-US"/>
            </a:p>
          </p:txBody>
        </p:sp>
      </p:grpSp>
      <p:sp>
        <p:nvSpPr>
          <p:cNvPr id="4" name="Freeform 4"/>
          <p:cNvSpPr/>
          <p:nvPr/>
        </p:nvSpPr>
        <p:spPr>
          <a:xfrm>
            <a:off x="9319846" y="3632985"/>
            <a:ext cx="8508447" cy="5909016"/>
          </a:xfrm>
          <a:custGeom>
            <a:avLst/>
            <a:gdLst/>
            <a:ahLst/>
            <a:cxnLst/>
            <a:rect l="l" t="t" r="r" b="b"/>
            <a:pathLst>
              <a:path w="8508447" h="5909016">
                <a:moveTo>
                  <a:pt x="0" y="0"/>
                </a:moveTo>
                <a:lnTo>
                  <a:pt x="8508447" y="0"/>
                </a:lnTo>
                <a:lnTo>
                  <a:pt x="8508447" y="5909016"/>
                </a:lnTo>
                <a:lnTo>
                  <a:pt x="0" y="5909016"/>
                </a:lnTo>
                <a:lnTo>
                  <a:pt x="0" y="0"/>
                </a:lnTo>
                <a:close/>
              </a:path>
            </a:pathLst>
          </a:custGeom>
          <a:blipFill>
            <a:blip r:embed="rId2"/>
            <a:stretch>
              <a:fillRect/>
            </a:stretch>
          </a:blipFill>
        </p:spPr>
        <p:txBody>
          <a:bodyPr/>
          <a:lstStyle/>
          <a:p>
            <a:endParaRPr lang="es-US"/>
          </a:p>
        </p:txBody>
      </p:sp>
      <p:sp>
        <p:nvSpPr>
          <p:cNvPr id="5" name="TextBox 5"/>
          <p:cNvSpPr txBox="1"/>
          <p:nvPr/>
        </p:nvSpPr>
        <p:spPr>
          <a:xfrm>
            <a:off x="2245318" y="585979"/>
            <a:ext cx="13797365" cy="499871"/>
          </a:xfrm>
          <a:prstGeom prst="rect">
            <a:avLst/>
          </a:prstGeom>
        </p:spPr>
        <p:txBody>
          <a:bodyPr lIns="0" tIns="0" rIns="0" bIns="0" rtlCol="0" anchor="t">
            <a:spAutoFit/>
          </a:bodyPr>
          <a:lstStyle/>
          <a:p>
            <a:pPr marL="0" lvl="0" indent="0" algn="ctr">
              <a:lnSpc>
                <a:spcPts val="3743"/>
              </a:lnSpc>
              <a:spcBef>
                <a:spcPct val="0"/>
              </a:spcBef>
            </a:pPr>
            <a:r>
              <a:rPr lang="en-US" sz="3899">
                <a:solidFill>
                  <a:srgbClr val="F3F0EC"/>
                </a:solidFill>
                <a:latin typeface="Rubik One"/>
              </a:rPr>
              <a:t>ANÁLISIS RESULTADOS: XGBOOST</a:t>
            </a:r>
          </a:p>
        </p:txBody>
      </p:sp>
      <p:sp>
        <p:nvSpPr>
          <p:cNvPr id="6" name="TextBox 6"/>
          <p:cNvSpPr txBox="1"/>
          <p:nvPr/>
        </p:nvSpPr>
        <p:spPr>
          <a:xfrm>
            <a:off x="478757" y="1972288"/>
            <a:ext cx="17349537" cy="1073698"/>
          </a:xfrm>
          <a:prstGeom prst="rect">
            <a:avLst/>
          </a:prstGeom>
        </p:spPr>
        <p:txBody>
          <a:bodyPr lIns="0" tIns="0" rIns="0" bIns="0" rtlCol="0" anchor="t">
            <a:spAutoFit/>
          </a:bodyPr>
          <a:lstStyle/>
          <a:p>
            <a:pPr algn="just">
              <a:lnSpc>
                <a:spcPts val="4344"/>
              </a:lnSpc>
            </a:pPr>
            <a:r>
              <a:rPr lang="en-US" sz="3103">
                <a:solidFill>
                  <a:srgbClr val="001A47"/>
                </a:solidFill>
                <a:latin typeface="Rubik"/>
              </a:rPr>
              <a:t>En el análisis de importancia de features indica que las </a:t>
            </a:r>
            <a:r>
              <a:rPr lang="en-US" sz="3103">
                <a:solidFill>
                  <a:srgbClr val="001A47"/>
                </a:solidFill>
                <a:latin typeface="Rubik Bold"/>
              </a:rPr>
              <a:t>variables que más influyen</a:t>
            </a:r>
            <a:r>
              <a:rPr lang="en-US" sz="3103">
                <a:solidFill>
                  <a:srgbClr val="001A47"/>
                </a:solidFill>
                <a:latin typeface="Rubik"/>
              </a:rPr>
              <a:t> en tener un depósito de plazo fijo son: </a:t>
            </a:r>
            <a:r>
              <a:rPr lang="en-US" sz="3103">
                <a:solidFill>
                  <a:srgbClr val="001A47"/>
                </a:solidFill>
                <a:latin typeface="Rubik Bold"/>
              </a:rPr>
              <a:t>tipo de contacto, loan, housing, duration, poutcome.</a:t>
            </a:r>
          </a:p>
        </p:txBody>
      </p:sp>
      <p:sp>
        <p:nvSpPr>
          <p:cNvPr id="7" name="TextBox 7"/>
          <p:cNvSpPr txBox="1"/>
          <p:nvPr/>
        </p:nvSpPr>
        <p:spPr>
          <a:xfrm>
            <a:off x="687823" y="3566310"/>
            <a:ext cx="8078479" cy="6391188"/>
          </a:xfrm>
          <a:prstGeom prst="rect">
            <a:avLst/>
          </a:prstGeom>
        </p:spPr>
        <p:txBody>
          <a:bodyPr lIns="0" tIns="0" rIns="0" bIns="0" rtlCol="0" anchor="t">
            <a:spAutoFit/>
          </a:bodyPr>
          <a:lstStyle/>
          <a:p>
            <a:pPr algn="l">
              <a:lnSpc>
                <a:spcPts val="4204"/>
              </a:lnSpc>
            </a:pPr>
            <a:r>
              <a:rPr lang="en-US" sz="3003">
                <a:solidFill>
                  <a:srgbClr val="001A47"/>
                </a:solidFill>
                <a:latin typeface="Rubik"/>
              </a:rPr>
              <a:t>Los valores de estos features que más se relacionan con sí tener un depósito p.f. son:</a:t>
            </a:r>
          </a:p>
          <a:p>
            <a:pPr marL="648442" lvl="1" indent="-324221" algn="l">
              <a:lnSpc>
                <a:spcPts val="4204"/>
              </a:lnSpc>
              <a:buFont typeface="Arial"/>
              <a:buChar char="•"/>
            </a:pPr>
            <a:r>
              <a:rPr lang="en-US" sz="3003">
                <a:solidFill>
                  <a:srgbClr val="001A47"/>
                </a:solidFill>
                <a:latin typeface="Rubik"/>
                <a:ea typeface="Rubik"/>
              </a:rPr>
              <a:t>Contact ➡️  celular</a:t>
            </a:r>
          </a:p>
          <a:p>
            <a:pPr marL="648442" lvl="1" indent="-324221" algn="l">
              <a:lnSpc>
                <a:spcPts val="4204"/>
              </a:lnSpc>
              <a:buFont typeface="Arial"/>
              <a:buChar char="•"/>
            </a:pPr>
            <a:r>
              <a:rPr lang="en-US" sz="3003">
                <a:solidFill>
                  <a:srgbClr val="001A47"/>
                </a:solidFill>
                <a:latin typeface="Rubik"/>
                <a:ea typeface="Rubik"/>
              </a:rPr>
              <a:t>loan ➡️  no tener préstamos</a:t>
            </a:r>
          </a:p>
          <a:p>
            <a:pPr marL="648442" lvl="1" indent="-324221" algn="l">
              <a:lnSpc>
                <a:spcPts val="4204"/>
              </a:lnSpc>
              <a:buFont typeface="Arial"/>
              <a:buChar char="•"/>
            </a:pPr>
            <a:r>
              <a:rPr lang="en-US" sz="3003">
                <a:solidFill>
                  <a:srgbClr val="001A47"/>
                </a:solidFill>
                <a:latin typeface="Rubik"/>
                <a:ea typeface="Rubik"/>
              </a:rPr>
              <a:t>housing ➡️  no tener hipoteca</a:t>
            </a:r>
          </a:p>
          <a:p>
            <a:pPr marL="648442" lvl="1" indent="-324221" algn="l">
              <a:lnSpc>
                <a:spcPts val="4204"/>
              </a:lnSpc>
              <a:buFont typeface="Arial"/>
              <a:buChar char="•"/>
            </a:pPr>
            <a:r>
              <a:rPr lang="en-US" sz="3003">
                <a:solidFill>
                  <a:srgbClr val="001A47"/>
                </a:solidFill>
                <a:latin typeface="Rubik"/>
                <a:ea typeface="Rubik"/>
              </a:rPr>
              <a:t>duration ➡️ entre 100 y 300 segundos </a:t>
            </a:r>
          </a:p>
          <a:p>
            <a:pPr marL="648442" lvl="1" indent="-324221" algn="l">
              <a:lnSpc>
                <a:spcPts val="4204"/>
              </a:lnSpc>
              <a:buFont typeface="Arial"/>
              <a:buChar char="•"/>
            </a:pPr>
            <a:r>
              <a:rPr lang="en-US" sz="3003">
                <a:solidFill>
                  <a:srgbClr val="001A47"/>
                </a:solidFill>
                <a:latin typeface="Rubik"/>
                <a:ea typeface="Rubik"/>
              </a:rPr>
              <a:t>poutcome ➡️ unknown (probablemente no se acuerda, investigar este dato)</a:t>
            </a:r>
          </a:p>
          <a:p>
            <a:pPr algn="l">
              <a:lnSpc>
                <a:spcPts val="4204"/>
              </a:lnSpc>
            </a:pPr>
            <a:endParaRPr lang="en-US" sz="3003">
              <a:solidFill>
                <a:srgbClr val="001A47"/>
              </a:solidFill>
              <a:latin typeface="Rubik"/>
              <a:ea typeface="Rubik"/>
            </a:endParaRPr>
          </a:p>
          <a:p>
            <a:pPr algn="l">
              <a:lnSpc>
                <a:spcPts val="4204"/>
              </a:lnSpc>
            </a:pPr>
            <a:r>
              <a:rPr lang="en-US" sz="3003">
                <a:solidFill>
                  <a:srgbClr val="001A47"/>
                </a:solidFill>
                <a:latin typeface="Rubik"/>
              </a:rPr>
              <a:t>De esta forma podremos elaborar mejores estrategias para guiar las futuras campañas de marketing.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3F0EC"/>
        </a:solidFill>
        <a:effectLst/>
      </p:bgPr>
    </p:bg>
    <p:spTree>
      <p:nvGrpSpPr>
        <p:cNvPr id="1" name=""/>
        <p:cNvGrpSpPr/>
        <p:nvPr/>
      </p:nvGrpSpPr>
      <p:grpSpPr>
        <a:xfrm>
          <a:off x="0" y="0"/>
          <a:ext cx="0" cy="0"/>
          <a:chOff x="0" y="0"/>
          <a:chExt cx="0" cy="0"/>
        </a:xfrm>
      </p:grpSpPr>
      <p:sp>
        <p:nvSpPr>
          <p:cNvPr id="2" name="Freeform 2"/>
          <p:cNvSpPr/>
          <p:nvPr/>
        </p:nvSpPr>
        <p:spPr>
          <a:xfrm>
            <a:off x="7696873" y="1028700"/>
            <a:ext cx="10005593" cy="8229600"/>
          </a:xfrm>
          <a:custGeom>
            <a:avLst/>
            <a:gdLst/>
            <a:ahLst/>
            <a:cxnLst/>
            <a:rect l="l" t="t" r="r" b="b"/>
            <a:pathLst>
              <a:path w="10005593" h="8229600">
                <a:moveTo>
                  <a:pt x="0" y="0"/>
                </a:moveTo>
                <a:lnTo>
                  <a:pt x="10005593" y="0"/>
                </a:lnTo>
                <a:lnTo>
                  <a:pt x="10005593" y="8229600"/>
                </a:lnTo>
                <a:lnTo>
                  <a:pt x="0" y="8229600"/>
                </a:lnTo>
                <a:lnTo>
                  <a:pt x="0" y="0"/>
                </a:lnTo>
                <a:close/>
              </a:path>
            </a:pathLst>
          </a:custGeom>
          <a:blipFill>
            <a:blip r:embed="rId2"/>
            <a:stretch>
              <a:fillRect/>
            </a:stretch>
          </a:blipFill>
        </p:spPr>
        <p:txBody>
          <a:bodyPr/>
          <a:lstStyle/>
          <a:p>
            <a:endParaRPr lang="es-US"/>
          </a:p>
        </p:txBody>
      </p:sp>
      <p:sp>
        <p:nvSpPr>
          <p:cNvPr id="3" name="TextBox 3"/>
          <p:cNvSpPr txBox="1"/>
          <p:nvPr/>
        </p:nvSpPr>
        <p:spPr>
          <a:xfrm>
            <a:off x="1028700" y="2860708"/>
            <a:ext cx="6852100" cy="2581389"/>
          </a:xfrm>
          <a:prstGeom prst="rect">
            <a:avLst/>
          </a:prstGeom>
        </p:spPr>
        <p:txBody>
          <a:bodyPr lIns="0" tIns="0" rIns="0" bIns="0" rtlCol="0" anchor="t">
            <a:spAutoFit/>
          </a:bodyPr>
          <a:lstStyle/>
          <a:p>
            <a:pPr marL="0" lvl="0" indent="0" algn="ctr">
              <a:lnSpc>
                <a:spcPts val="9909"/>
              </a:lnSpc>
              <a:spcBef>
                <a:spcPct val="0"/>
              </a:spcBef>
            </a:pPr>
            <a:r>
              <a:rPr lang="en-US" sz="10322" u="none">
                <a:solidFill>
                  <a:srgbClr val="1C33BB"/>
                </a:solidFill>
                <a:latin typeface="Rubik One"/>
              </a:rPr>
              <a:t>THANK YOU!</a:t>
            </a:r>
          </a:p>
        </p:txBody>
      </p:sp>
      <p:sp>
        <p:nvSpPr>
          <p:cNvPr id="4" name="TextBox 4"/>
          <p:cNvSpPr txBox="1"/>
          <p:nvPr/>
        </p:nvSpPr>
        <p:spPr>
          <a:xfrm>
            <a:off x="1580017" y="5572597"/>
            <a:ext cx="5749466" cy="559705"/>
          </a:xfrm>
          <a:prstGeom prst="rect">
            <a:avLst/>
          </a:prstGeom>
        </p:spPr>
        <p:txBody>
          <a:bodyPr lIns="0" tIns="0" rIns="0" bIns="0" rtlCol="0" anchor="t">
            <a:spAutoFit/>
          </a:bodyPr>
          <a:lstStyle/>
          <a:p>
            <a:pPr algn="ctr">
              <a:lnSpc>
                <a:spcPts val="4744"/>
              </a:lnSpc>
            </a:pPr>
            <a:r>
              <a:rPr lang="en-US" sz="3389" dirty="0">
                <a:solidFill>
                  <a:srgbClr val="001A47"/>
                </a:solidFill>
                <a:latin typeface="Rubik"/>
                <a:ea typeface="Rubik"/>
              </a:rPr>
              <a:t>Gracias </a:t>
            </a:r>
            <a:r>
              <a:rPr lang="en-US" sz="3389" dirty="0" err="1">
                <a:solidFill>
                  <a:srgbClr val="001A47"/>
                </a:solidFill>
                <a:latin typeface="Rubik"/>
                <a:ea typeface="Rubik"/>
              </a:rPr>
              <a:t>por</a:t>
            </a:r>
            <a:r>
              <a:rPr lang="en-US" sz="3389" dirty="0">
                <a:solidFill>
                  <a:srgbClr val="001A47"/>
                </a:solidFill>
                <a:latin typeface="Rubik"/>
                <a:ea typeface="Rubik"/>
              </a:rPr>
              <a:t> </a:t>
            </a:r>
            <a:r>
              <a:rPr lang="en-US" sz="3389" dirty="0" err="1">
                <a:solidFill>
                  <a:srgbClr val="001A47"/>
                </a:solidFill>
                <a:latin typeface="Rubik"/>
                <a:ea typeface="Rubik"/>
              </a:rPr>
              <a:t>leerme</a:t>
            </a:r>
            <a:r>
              <a:rPr lang="en-US" sz="3389" dirty="0">
                <a:solidFill>
                  <a:srgbClr val="001A47"/>
                </a:solidFill>
                <a:latin typeface="Rubik"/>
                <a:ea typeface="Rubik"/>
              </a:rPr>
              <a: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542</Words>
  <Application>Microsoft Office PowerPoint</Application>
  <PresentationFormat>Custom</PresentationFormat>
  <Paragraphs>43</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Rubik Bold</vt:lpstr>
      <vt:lpstr>Rubik One</vt:lpstr>
      <vt:lpstr>Rubik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Math and Banking</dc:title>
  <cp:lastModifiedBy>EDUARDO RODRIGO SANCHEZ BAUTISTA</cp:lastModifiedBy>
  <cp:revision>4</cp:revision>
  <dcterms:created xsi:type="dcterms:W3CDTF">2006-08-16T00:00:00Z</dcterms:created>
  <dcterms:modified xsi:type="dcterms:W3CDTF">2024-06-27T14:33:56Z</dcterms:modified>
  <dc:identifier>DAGJJtVqsRY</dc:identifier>
</cp:coreProperties>
</file>